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42.jpeg" ContentType="image/jpeg"/>
  <Override PartName="/ppt/media/image39.png" ContentType="image/png"/>
  <Override PartName="/ppt/media/image38.png" ContentType="image/png"/>
  <Override PartName="/ppt/media/image34.png" ContentType="image/png"/>
  <Override PartName="/ppt/media/image33.jpeg" ContentType="image/jpeg"/>
  <Override PartName="/ppt/media/image32.png" ContentType="image/png"/>
  <Override PartName="/ppt/media/image31.png" ContentType="image/png"/>
  <Override PartName="/ppt/media/image25.png" ContentType="image/png"/>
  <Override PartName="/ppt/media/image13.jpeg" ContentType="image/jpeg"/>
  <Override PartName="/ppt/media/image24.jpeg" ContentType="image/jpeg"/>
  <Override PartName="/ppt/media/image22.png" ContentType="image/png"/>
  <Override PartName="/ppt/media/image20.png" ContentType="image/png"/>
  <Override PartName="/ppt/media/image21.jpeg" ContentType="image/jpeg"/>
  <Override PartName="/ppt/media/image19.png" ContentType="image/png"/>
  <Override PartName="/ppt/media/image6.png" ContentType="image/png"/>
  <Override PartName="/ppt/media/image18.jpeg" ContentType="image/jpeg"/>
  <Override PartName="/ppt/media/image26.png" ContentType="image/png"/>
  <Override PartName="/ppt/media/image3.png" ContentType="image/png"/>
  <Override PartName="/ppt/media/image28.jpeg" ContentType="image/jpeg"/>
  <Override PartName="/ppt/media/image17.jpeg" ContentType="image/jpeg"/>
  <Override PartName="/ppt/media/image36.jpeg" ContentType="image/jpeg"/>
  <Override PartName="/ppt/media/image11.png" ContentType="image/png"/>
  <Override PartName="/ppt/media/image10.png" ContentType="image/png"/>
  <Override PartName="/ppt/media/image9.jpeg" ContentType="image/jpeg"/>
  <Override PartName="/ppt/media/image5.png" ContentType="image/png"/>
  <Override PartName="/ppt/media/image8.jpeg" ContentType="image/jpeg"/>
  <Override PartName="/ppt/media/image7.png" ContentType="image/png"/>
  <Override PartName="/ppt/media/image29.png" ContentType="image/png"/>
  <Override PartName="/ppt/media/image35.png" ContentType="image/png"/>
  <Override PartName="/ppt/media/image14.jpeg" ContentType="image/jpeg"/>
  <Override PartName="/ppt/media/image30.jpeg" ContentType="image/jpeg"/>
  <Override PartName="/ppt/media/image27.png" ContentType="image/png"/>
  <Override PartName="/ppt/media/image4.png" ContentType="image/png"/>
  <Override PartName="/ppt/media/image41.png" ContentType="image/png"/>
  <Override PartName="/ppt/media/image16.png" ContentType="image/png"/>
  <Override PartName="/ppt/media/image23.png" ContentType="image/png"/>
  <Override PartName="/ppt/media/image2.png" ContentType="image/png"/>
  <Override PartName="/ppt/media/image37.jpeg" ContentType="image/jpeg"/>
  <Override PartName="/ppt/media/image12.gif" ContentType="image/gif"/>
  <Override PartName="/ppt/media/image40.png" ContentType="image/png"/>
  <Override PartName="/ppt/media/image15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gif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371600" y="25650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5400" strike="noStrike">
                <a:solidFill>
                  <a:srgbClr val="000000"/>
                </a:solidFill>
                <a:latin typeface="Bell MT"/>
                <a:ea typeface="DejaVu Sans"/>
              </a:rPr>
              <a:t>North West Academy of English</a:t>
            </a:r>
            <a:endParaRPr/>
          </a:p>
        </p:txBody>
      </p:sp>
      <p:pic>
        <p:nvPicPr>
          <p:cNvPr id="73" name="Obraz 4" descr=""/>
          <p:cNvPicPr/>
          <p:nvPr/>
        </p:nvPicPr>
        <p:blipFill>
          <a:blip r:embed="rId1">
            <a:lum bright="-10000"/>
          </a:blip>
          <a:srcRect l="1162" t="11451" r="3138" b="-7714"/>
          <a:stretch/>
        </p:blipFill>
        <p:spPr>
          <a:xfrm>
            <a:off x="611640" y="476640"/>
            <a:ext cx="7847280" cy="1366560"/>
          </a:xfrm>
          <a:prstGeom prst="rect">
            <a:avLst/>
          </a:prstGeom>
          <a:ln>
            <a:noFill/>
          </a:ln>
        </p:spPr>
      </p:pic>
    </p:spTree>
  </p:cSld>
  <p:transition>
    <p:fade thruBlk="true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97" name="Obraz 2" descr=""/>
          <p:cNvPicPr/>
          <p:nvPr/>
        </p:nvPicPr>
        <p:blipFill>
          <a:blip r:embed="rId2">
            <a:lum contrast="10000"/>
          </a:blip>
          <a:srcRect l="0" t="21426" r="0" b="18419"/>
          <a:stretch/>
        </p:blipFill>
        <p:spPr>
          <a:xfrm>
            <a:off x="1295640" y="2061000"/>
            <a:ext cx="6551280" cy="367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943640" y="1989000"/>
            <a:ext cx="5255280" cy="43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800" strike="noStrike">
                <a:solidFill>
                  <a:srgbClr val="000000"/>
                </a:solidFill>
                <a:latin typeface="Bell MT"/>
                <a:ea typeface="DejaVu Sans"/>
              </a:rPr>
              <a:t>Po prezentacji zostałyśmy podzielone na grupy, zgodnie        z poziomem znajomości języka angielskiego. Zainteresowane lekcją, wykonywałyśmy różnorodne ćwiczenia oraz prowadziłyśmy rozmowy. Wszystko po to, aby doskonalić swoje umiejętności.</a:t>
            </a:r>
            <a:endParaRPr/>
          </a:p>
        </p:txBody>
      </p:sp>
    </p:spTree>
  </p:cSld>
  <p:transition>
    <p:fade thruBlk="true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01" name="Obraz 2" descr=""/>
          <p:cNvPicPr/>
          <p:nvPr/>
        </p:nvPicPr>
        <p:blipFill>
          <a:blip r:embed="rId2"/>
          <a:srcRect l="0" t="16801" r="0" b="38055"/>
          <a:stretch/>
        </p:blipFill>
        <p:spPr>
          <a:xfrm>
            <a:off x="1079640" y="2061000"/>
            <a:ext cx="6983280" cy="35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az 3" descr=""/>
          <p:cNvPicPr/>
          <p:nvPr/>
        </p:nvPicPr>
        <p:blipFill>
          <a:blip r:embed="rId1"/>
          <a:srcRect l="5087" t="0" r="23985" b="0"/>
          <a:stretch/>
        </p:blipFill>
        <p:spPr>
          <a:xfrm rot="10800000">
            <a:off x="18769680" y="16532280"/>
            <a:ext cx="3368520" cy="359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Symbol zastępczy zawartości 6" descr=""/>
          <p:cNvPicPr/>
          <p:nvPr/>
        </p:nvPicPr>
        <p:blipFill>
          <a:blip r:embed="rId2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04" name="Obraz 2" descr=""/>
          <p:cNvPicPr/>
          <p:nvPr/>
        </p:nvPicPr>
        <p:blipFill>
          <a:blip r:embed="rId3"/>
          <a:srcRect l="0" t="12201" r="0" b="27951"/>
          <a:stretch/>
        </p:blipFill>
        <p:spPr>
          <a:xfrm>
            <a:off x="611640" y="2061000"/>
            <a:ext cx="4606920" cy="410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1079640" y="2133000"/>
            <a:ext cx="6983280" cy="40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 </a:t>
            </a: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Po wielu dniach ciężkiej pracy i wytężonej nauki przyszedł dzień  pełen stresu i niepewności, bo to właśnie tego dnia czekał nas egzamin z języka angielskiego. Cała grupa miała się stawić punktualnie o 9:00 przed NW Academy of English. Ku naszemu, zaskoczeniu niektórzy czekali przed progiem Akademii już o 8:40. Były osoby, którym do głowy przychodziły różne pomysły, ale na szczęście nikt nie uciekł.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Każda z nas miała ustaloną godzinę egzaminu. Nikt nie dawał po sobie poznać, że się lekko denerwuje. Najgorszą rzeczą było chyba czekanie na swoją kolej. Zastanawiałyśmy się, a nawet prowadzałyśmy dyskusje dotyczącą egzaminatora. Pan, który przeprowadzał rozmowę, okazał się być bardzo miły                 i sympatyczny. Egzamin przebiegł szybko i sprawnie.</a:t>
            </a:r>
            <a:endParaRPr/>
          </a:p>
        </p:txBody>
      </p:sp>
    </p:spTree>
  </p:cSld>
  <p:transition>
    <p:fade thruBlk="true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08" name="Obraz 2" descr=""/>
          <p:cNvPicPr/>
          <p:nvPr/>
        </p:nvPicPr>
        <p:blipFill>
          <a:blip r:embed="rId2"/>
          <a:stretch/>
        </p:blipFill>
        <p:spPr>
          <a:xfrm>
            <a:off x="1403640" y="2277000"/>
            <a:ext cx="6335280" cy="37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583640" y="2294640"/>
            <a:ext cx="5975280" cy="3748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 </a:t>
            </a: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Nasza znajomość angielskiego okazała się zadowalająca, nie było osoby, która by nie zaliczyła egzaminu. Otrzymałyśmy certyfikaty, z których byłyśmy naprawdę dumne. Można powiedzieć, że podwójnie, gdyż wręczono nam również dyplomy potwierdzające odbycie praktyki zawodowej u pracodawców – w języku polskim               i angielskim.</a:t>
            </a:r>
            <a:endParaRPr/>
          </a:p>
        </p:txBody>
      </p:sp>
    </p:spTree>
  </p:cSld>
  <p:transition>
    <p:fade thruBlk="true"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12" name="Obraz 2" descr=""/>
          <p:cNvPicPr/>
          <p:nvPr/>
        </p:nvPicPr>
        <p:blipFill>
          <a:blip r:embed="rId2"/>
          <a:srcRect l="10439" t="31724" r="0" b="28981"/>
          <a:stretch/>
        </p:blipFill>
        <p:spPr>
          <a:xfrm>
            <a:off x="827640" y="2421000"/>
            <a:ext cx="3785760" cy="29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Obraz 3" descr=""/>
          <p:cNvPicPr/>
          <p:nvPr/>
        </p:nvPicPr>
        <p:blipFill>
          <a:blip r:embed="rId3"/>
          <a:srcRect l="0" t="12183" r="0" b="19532"/>
          <a:stretch/>
        </p:blipFill>
        <p:spPr>
          <a:xfrm>
            <a:off x="4644000" y="1845000"/>
            <a:ext cx="3856320" cy="467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15" name="Obraz 2" descr=""/>
          <p:cNvPicPr/>
          <p:nvPr/>
        </p:nvPicPr>
        <p:blipFill>
          <a:blip r:embed="rId2"/>
          <a:srcRect l="0" t="0" r="0" b="13880"/>
          <a:stretch/>
        </p:blipFill>
        <p:spPr>
          <a:xfrm>
            <a:off x="2195640" y="1989000"/>
            <a:ext cx="4750920" cy="450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051640" y="2349000"/>
            <a:ext cx="4606920" cy="338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DejaVu Sans"/>
              </a:rPr>
              <a:t>W akademii  panowała bardzo miła atmosfera. Niejednokrotnie, kiedy spotykałyśmy się z problemami w pracy czy w naszym domu zastępczym, wiedziałyśmy, że w sekretariacie czeka na nas Pani Marta- która zawsze służyła pomocą czy dobrą radą. </a:t>
            </a:r>
            <a:endParaRPr/>
          </a:p>
        </p:txBody>
      </p:sp>
    </p:spTree>
  </p:cSld>
  <p:transition>
    <p:fade thruBlk="true"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1843920" y="2501280"/>
            <a:ext cx="539928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"/>
          <p:cNvSpPr/>
          <p:nvPr/>
        </p:nvSpPr>
        <p:spPr>
          <a:xfrm>
            <a:off x="1026000" y="2436120"/>
            <a:ext cx="7090920" cy="3200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NW Academy to prywatna szkoła języka angielskiego, która mieści się w Derry, w Irlandii Północnej.  Co roku szkoła ta organizuje naukę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 </a:t>
            </a: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dla młodzieży z całego świata.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Times New Roman"/>
              </a:rPr>
              <a:t>W NW Academy kształcili się młodzi ludzie z Włoch, Hiszpanii, Francji, Węgier, Słowenii,  Polski, Bułgarii, Turcji, Rumunii, Iranu i Chin.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3600" strike="noStrike">
                <a:solidFill>
                  <a:srgbClr val="000000"/>
                </a:solidFill>
                <a:latin typeface="Bell MT"/>
                <a:ea typeface="Times New Roman"/>
              </a:rPr>
              <a:t> </a:t>
            </a:r>
            <a:endParaRPr/>
          </a:p>
        </p:txBody>
      </p:sp>
    </p:spTree>
  </p:cSld>
  <p:transition>
    <p:fade thruBlk="true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119" name="Obraz 2" descr=""/>
          <p:cNvPicPr/>
          <p:nvPr/>
        </p:nvPicPr>
        <p:blipFill>
          <a:blip r:embed="rId2"/>
          <a:srcRect l="0" t="11079" r="0" b="26415"/>
          <a:stretch/>
        </p:blipFill>
        <p:spPr>
          <a:xfrm>
            <a:off x="1331640" y="2421000"/>
            <a:ext cx="6335280" cy="381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78" name="Obraz 2" descr=""/>
          <p:cNvPicPr/>
          <p:nvPr/>
        </p:nvPicPr>
        <p:blipFill>
          <a:blip r:embed="rId2"/>
          <a:srcRect l="0" t="0" r="0" b="6337"/>
          <a:stretch/>
        </p:blipFill>
        <p:spPr>
          <a:xfrm>
            <a:off x="683640" y="2205000"/>
            <a:ext cx="3694320" cy="230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Obraz 3" descr=""/>
          <p:cNvPicPr/>
          <p:nvPr/>
        </p:nvPicPr>
        <p:blipFill>
          <a:blip r:embed="rId3"/>
          <a:stretch/>
        </p:blipFill>
        <p:spPr>
          <a:xfrm>
            <a:off x="4480920" y="2349000"/>
            <a:ext cx="4229640" cy="367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691640" y="2205000"/>
            <a:ext cx="5759280" cy="31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W pierwszych dniach naszego pobytu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w Londonderry większość czasu spędzałyśmy w tej  szkole. Przybyłyśmy do NW Academy. Cała grupa została powitana przez Panią Martę Wawryn,  która w imieniu wszystkich pracowników przywitała nas serdecznie i wręczyła karty magnetyczne, dzięki którym mogłyśmy swobodnie przemieszczać się po mieście oraz karty SIM umożliwiające bezpłatny kontakt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z rodziną czy znajomymi z Polski. </a:t>
            </a:r>
            <a:endParaRPr/>
          </a:p>
        </p:txBody>
      </p:sp>
    </p:spTree>
  </p:cSld>
  <p:transition>
    <p:fade thruBlk="true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83" name="Obraz 3" descr=""/>
          <p:cNvPicPr/>
          <p:nvPr/>
        </p:nvPicPr>
        <p:blipFill>
          <a:blip r:embed="rId2"/>
          <a:stretch/>
        </p:blipFill>
        <p:spPr>
          <a:xfrm>
            <a:off x="827640" y="4365000"/>
            <a:ext cx="3814920" cy="201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Obraz 4" descr=""/>
          <p:cNvPicPr/>
          <p:nvPr/>
        </p:nvPicPr>
        <p:blipFill>
          <a:blip r:embed="rId3"/>
          <a:stretch/>
        </p:blipFill>
        <p:spPr>
          <a:xfrm>
            <a:off x="4990680" y="2133000"/>
            <a:ext cx="3772440" cy="345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Obraz 5" descr=""/>
          <p:cNvPicPr/>
          <p:nvPr/>
        </p:nvPicPr>
        <p:blipFill>
          <a:blip r:embed="rId4"/>
          <a:srcRect l="4164" t="9376" r="4164" b="21726"/>
          <a:stretch/>
        </p:blipFill>
        <p:spPr>
          <a:xfrm>
            <a:off x="899640" y="2061000"/>
            <a:ext cx="3742920" cy="187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763640" y="2133000"/>
            <a:ext cx="5615280" cy="40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Pierwsze dni  naszego pobytu rozpoczęły się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od wspólnego spotkania w szkole we wczesnych godzinach porannych. Pani Aislinn McDevitt, odpowiedzialna za praktyki, przedstawiła nam grupę młodych uczniów – chłopców z Portugalii, którzy także  odbywali praktykę w tym mieście  i wraz z nami uczestniczyli w zajęciach językowych.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Bell MT"/>
                <a:ea typeface="DejaVu Sans"/>
              </a:rPr>
              <a:t>Okazja do spotkania się z chłopakami była ciekawym doświadczeniem. Podczas przerwy     na lunch uczyłyśmy ich podstawowych słów używanych w języku polskim, oni natomiast zaznajomili nas z kulturą ich kraju</a:t>
            </a:r>
            <a:r>
              <a:rPr lang="pl-PL" strike="noStrike">
                <a:solidFill>
                  <a:srgbClr val="000000"/>
                </a:solidFill>
                <a:latin typeface="Book Antiqua"/>
                <a:ea typeface="DejaVu Sans"/>
              </a:rPr>
              <a:t>. </a:t>
            </a:r>
            <a:endParaRPr/>
          </a:p>
        </p:txBody>
      </p:sp>
    </p:spTree>
  </p:cSld>
  <p:transition>
    <p:fade thruBlk="true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89" name="Obraz 2" descr=""/>
          <p:cNvPicPr/>
          <p:nvPr/>
        </p:nvPicPr>
        <p:blipFill>
          <a:blip r:embed="rId2"/>
          <a:srcRect l="0" t="0" r="0" b="11864"/>
          <a:stretch/>
        </p:blipFill>
        <p:spPr>
          <a:xfrm>
            <a:off x="539640" y="1989000"/>
            <a:ext cx="3814920" cy="37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Obraz 3" descr=""/>
          <p:cNvPicPr/>
          <p:nvPr/>
        </p:nvPicPr>
        <p:blipFill>
          <a:blip r:embed="rId3"/>
          <a:srcRect l="0" t="27594" r="0" b="28773"/>
          <a:stretch/>
        </p:blipFill>
        <p:spPr>
          <a:xfrm>
            <a:off x="4500000" y="2133000"/>
            <a:ext cx="4075920" cy="338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pic>
        <p:nvPicPr>
          <p:cNvPr id="92" name="Obraz 2" descr=""/>
          <p:cNvPicPr/>
          <p:nvPr/>
        </p:nvPicPr>
        <p:blipFill>
          <a:blip r:embed="rId2">
            <a:lum contrast="30000"/>
          </a:blip>
          <a:srcRect l="0" t="13233" r="0" b="27931"/>
          <a:stretch/>
        </p:blipFill>
        <p:spPr>
          <a:xfrm>
            <a:off x="827640" y="1845000"/>
            <a:ext cx="3856320" cy="40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Obraz 3" descr=""/>
          <p:cNvPicPr/>
          <p:nvPr/>
        </p:nvPicPr>
        <p:blipFill>
          <a:blip r:embed="rId3"/>
          <a:srcRect l="34974" t="32532" r="0" b="11783"/>
          <a:stretch/>
        </p:blipFill>
        <p:spPr>
          <a:xfrm>
            <a:off x="4860000" y="1845000"/>
            <a:ext cx="3629880" cy="388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 thruBlk="true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ymbol zastępczy zawartości 6" descr=""/>
          <p:cNvPicPr/>
          <p:nvPr/>
        </p:nvPicPr>
        <p:blipFill>
          <a:blip r:embed="rId1">
            <a:lum bright="-10000"/>
          </a:blip>
          <a:srcRect l="861" t="9829" r="1989" b="0"/>
          <a:stretch/>
        </p:blipFill>
        <p:spPr>
          <a:xfrm>
            <a:off x="575640" y="404640"/>
            <a:ext cx="7991280" cy="131292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583640" y="2061000"/>
            <a:ext cx="597528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Bell MT"/>
                <a:ea typeface="DejaVu Sans"/>
              </a:rPr>
              <a:t>Następnie wspólnie obejrzałyśmy prezentację na temat zasad obowiązujących na stanowisku pracy, np.: odpowiedniego ubioru, kultury osobistej, higieny pracy oraz punktualności. Uzyskaliśmy informacje na temat osób, do których możemy się   zwracać w razie problemów                            z zakwaterowaniem bądź miejscem pracy. Przedstawiono nam także korzyści wynikające z odbywanych praktyk zawodowych. </a:t>
            </a:r>
            <a:endParaRPr/>
          </a:p>
        </p:txBody>
      </p:sp>
    </p:spTree>
  </p:cSld>
  <p:transition>
    <p:fade thruBlk="true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Application>LibreOffice/4.4.3.2$Windows_x86 LibreOffice_project/88805f81e9fe61362df02b9941de8e38a9b5fd16</Application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2015-10-20T17:03:17Z</dcterms:created>
  <dc:creator>SIE MA</dc:creator>
  <dc:language>pl-PL</dc:language>
  <dcterms:modified xsi:type="dcterms:W3CDTF">2015-10-28T14:57:32Z</dcterms:modified>
  <cp:revision>19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