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9.xml.rels" ContentType="application/vnd.openxmlformats-package.relationships+xml"/>
  <Override PartName="/ppt/notesSlides/notesSlide19.xml" ContentType="application/vnd.openxmlformats-officedocument.presentationml.notesSlide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81.jpeg" ContentType="image/jpeg"/>
  <Override PartName="/ppt/media/image79.jpeg" ContentType="image/jpeg"/>
  <Override PartName="/ppt/media/image78.jpeg" ContentType="image/jpeg"/>
  <Override PartName="/ppt/media/image76.jpeg" ContentType="image/jpeg"/>
  <Override PartName="/ppt/media/image75.jpeg" ContentType="image/jpeg"/>
  <Override PartName="/ppt/media/image74.jpeg" ContentType="image/jpeg"/>
  <Override PartName="/ppt/media/image73.jpeg" ContentType="image/jpeg"/>
  <Override PartName="/ppt/media/image69.jpeg" ContentType="image/jpeg"/>
  <Override PartName="/ppt/media/image68.png" ContentType="image/png"/>
  <Override PartName="/ppt/media/image80.jpeg" ContentType="image/jpeg"/>
  <Override PartName="/ppt/media/image67.jpeg" ContentType="image/jpeg"/>
  <Override PartName="/ppt/media/image66.jpeg" ContentType="image/jpeg"/>
  <Override PartName="/ppt/media/image65.jpeg" ContentType="image/jpeg"/>
  <Override PartName="/ppt/media/image64.jpeg" ContentType="image/jpeg"/>
  <Override PartName="/ppt/media/image63.jpeg" ContentType="image/jpeg"/>
  <Override PartName="/ppt/media/image72.jpeg" ContentType="image/jpeg"/>
  <Override PartName="/ppt/media/image59.jpeg" ContentType="image/jpeg"/>
  <Override PartName="/ppt/media/image58.jpeg" ContentType="image/jpeg"/>
  <Override PartName="/ppt/media/image70.jpeg" ContentType="image/jpeg"/>
  <Override PartName="/ppt/media/image57.jpeg" ContentType="image/jpeg"/>
  <Override PartName="/ppt/media/image56.jpeg" ContentType="image/jpeg"/>
  <Override PartName="/ppt/media/image54.jpeg" ContentType="image/jpeg"/>
  <Override PartName="/ppt/media/image71.gif" ContentType="image/gif"/>
  <Override PartName="/ppt/media/image38.jpeg" ContentType="image/jpeg"/>
  <Override PartName="/ppt/media/image51.jpeg" ContentType="image/jpeg"/>
  <Override PartName="/ppt/media/image50.jpeg" ContentType="image/jpeg"/>
  <Override PartName="/ppt/media/image62.jpeg" ContentType="image/jpeg"/>
  <Override PartName="/ppt/media/image2.png" ContentType="image/png"/>
  <Override PartName="/ppt/media/image49.jpeg" ContentType="image/jpeg"/>
  <Override PartName="/ppt/media/image40.gif" ContentType="image/gif"/>
  <Override PartName="/ppt/media/image61.jpeg" ContentType="image/jpeg"/>
  <Override PartName="/ppt/media/image48.jpeg" ContentType="image/jpeg"/>
  <Override PartName="/ppt/media/image37.jpeg" ContentType="image/jpeg"/>
  <Override PartName="/ppt/media/image46.jpeg" ContentType="image/jpeg"/>
  <Override PartName="/ppt/media/image35.jpeg" ContentType="image/jpeg"/>
  <Override PartName="/ppt/media/image12.png" ContentType="image/png"/>
  <Override PartName="/ppt/media/image45.jpeg" ContentType="image/jpeg"/>
  <Override PartName="/ppt/media/image34.jpeg" ContentType="image/jpeg"/>
  <Override PartName="/ppt/media/image44.jpeg" ContentType="image/jpeg"/>
  <Override PartName="/ppt/media/image1.jpeg" ContentType="image/jpeg"/>
  <Override PartName="/ppt/media/image33.jpeg" ContentType="image/jpeg"/>
  <Override PartName="/ppt/media/image53.jpeg" ContentType="image/jpeg"/>
  <Override PartName="/ppt/media/image29.jpeg" ContentType="image/jpeg"/>
  <Override PartName="/ppt/media/image42.jpeg" ContentType="image/jpeg"/>
  <Override PartName="/ppt/media/image18.jpeg" ContentType="image/jpeg"/>
  <Override PartName="/ppt/media/image31.jpeg" ContentType="image/jpeg"/>
  <Override PartName="/ppt/media/image39.jpeg" ContentType="image/jpeg"/>
  <Override PartName="/ppt/media/image52.jpeg" ContentType="image/jpeg"/>
  <Override PartName="/ppt/media/image28.jpeg" ContentType="image/jpeg"/>
  <Override PartName="/ppt/media/image41.jpeg" ContentType="image/jpeg"/>
  <Override PartName="/ppt/media/image3.png" ContentType="image/png"/>
  <Override PartName="/ppt/media/image17.jpeg" ContentType="image/jpeg"/>
  <Override PartName="/ppt/media/image30.jpeg" ContentType="image/jpeg"/>
  <Override PartName="/ppt/media/image24.gif" ContentType="image/gif"/>
  <Override PartName="/ppt/media/image16.jpeg" ContentType="image/jpeg"/>
  <Override PartName="/ppt/media/image27.jpeg" ContentType="image/jpeg"/>
  <Override PartName="/ppt/media/image14.jpeg" ContentType="image/jpeg"/>
  <Override PartName="/ppt/media/image25.jpeg" ContentType="image/jpeg"/>
  <Override PartName="/ppt/media/image6.png" ContentType="image/png"/>
  <Override PartName="/ppt/media/image23.jpeg" ContentType="image/jpeg"/>
  <Override PartName="/ppt/media/image22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43.jpeg" ContentType="image/jpeg"/>
  <Override PartName="/ppt/media/image19.jpeg" ContentType="image/jpeg"/>
  <Override PartName="/ppt/media/image32.jpeg" ContentType="image/jpeg"/>
  <Override PartName="/ppt/media/image60.jpeg" ContentType="image/jpeg"/>
  <Override PartName="/ppt/media/image47.jpeg" ContentType="image/jpeg"/>
  <Override PartName="/ppt/media/image4.jpeg" ContentType="image/jpeg"/>
  <Override PartName="/ppt/media/image36.jpeg" ContentType="image/jpeg"/>
  <Override PartName="/ppt/media/image77.jpeg" ContentType="image/jpeg"/>
  <Override PartName="/ppt/media/image11.png" ContentType="image/png"/>
  <Override PartName="/ppt/media/image55.jpeg" ContentType="image/jpeg"/>
  <Override PartName="/ppt/media/image5.png" ContentType="image/png"/>
  <Override PartName="/ppt/media/image9.png" ContentType="image/png"/>
  <Override PartName="/ppt/media/image8.jpeg" ContentType="image/jpeg"/>
  <Override PartName="/ppt/media/image15.jpeg" ContentType="image/jpeg"/>
  <Override PartName="/ppt/media/image26.jpeg" ContentType="image/jpeg"/>
  <Override PartName="/ppt/media/image7.png" ContentType="image/png"/>
  <Override PartName="/ppt/media/image13.jpeg" ContentType="image/jpe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pl-PL" sz="2000">
                <a:latin typeface="Arial"/>
              </a:rPr>
              <a:t>Kliknij, aby edytować format notatek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pl-PL" sz="1400">
                <a:latin typeface="Times New Roman"/>
              </a:rPr>
              <a:t>&lt;główka&gt;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pl-PL" sz="1400">
                <a:latin typeface="Times New Roman"/>
              </a:rPr>
              <a:t>&lt;data/godzina&gt;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pl-PL" sz="1400">
                <a:latin typeface="Times New Roman"/>
              </a:rPr>
              <a:t>&lt;stopka&gt;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6453C6B-71C4-49FD-8387-5B0AAD7B908D}" type="slidenum">
              <a:rPr lang="pl-PL" sz="1400">
                <a:latin typeface="Times New Roman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29CAD6D-EFE1-4D4F-8ECC-AB96BEF3EF7D}" type="slidenum">
              <a:rPr lang="pl-PL" sz="1200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Siódmy poziom konspektuKliknij, aby edytować style wzorca tekstu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l-PL" sz="2800" strike="noStrike">
                <a:solidFill>
                  <a:srgbClr val="000000"/>
                </a:solidFill>
                <a:latin typeface="Calibri"/>
              </a:rPr>
              <a:t>Drugi poziom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l-PL" sz="2400" strike="noStrike">
                <a:solidFill>
                  <a:srgbClr val="000000"/>
                </a:solidFill>
                <a:latin typeface="Calibri"/>
              </a:rPr>
              <a:t>Trzeci poziom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Czwarty poziom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l-PL" sz="2000" strike="noStrike">
                <a:solidFill>
                  <a:srgbClr val="000000"/>
                </a:solidFill>
                <a:latin typeface="Calibri"/>
              </a:rPr>
              <a:t>Piąty poziom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b8b8b"/>
                </a:solidFill>
                <a:latin typeface="Calibri"/>
              </a:rPr>
              <a:t>15-10-28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4E1D8A6-3F26-497B-B50F-27CF1F7168F1}" type="slidenum">
              <a:rPr lang="pl-PL" sz="1200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l-PL" sz="4400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pl-PL" sz="3200" strike="noStrike">
                <a:solidFill>
                  <a:srgbClr val="8b8b8b"/>
                </a:solidFill>
                <a:latin typeface="Calibri"/>
              </a:rPr>
              <a:t>Kliknij, aby edytować styl wzorca podtytułu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l-PL" sz="1200" strike="noStrike">
                <a:solidFill>
                  <a:srgbClr val="8b8b8b"/>
                </a:solidFill>
                <a:latin typeface="Calibri"/>
              </a:rPr>
              <a:t>15-10-28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92E9FEE-5873-49FE-AC81-16E27AA6A479}" type="slidenum">
              <a:rPr lang="pl-PL" sz="1200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4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Calibri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gif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jpe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jpeg"/><Relationship Id="rId3" Type="http://schemas.openxmlformats.org/officeDocument/2006/relationships/image" Target="../media/image70.jpeg"/><Relationship Id="rId4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1.gif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4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image" Target="../media/image75.jpeg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image" Target="../media/image77.jpeg"/><Relationship Id="rId3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image" Target="../media/image79.jpe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image" Target="../media/image81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85840" y="1500120"/>
            <a:ext cx="842940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4400" strike="noStrike">
                <a:solidFill>
                  <a:srgbClr val="000000"/>
                </a:solidFill>
                <a:latin typeface="Calibri"/>
              </a:rPr>
              <a:t>Zjednoczone Królestwo Wielkiej Brytanii i Irlandii Północnej</a:t>
            </a:r>
            <a:endParaRPr/>
          </a:p>
        </p:txBody>
      </p:sp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1428840" y="3286080"/>
            <a:ext cx="6357600" cy="3205080"/>
          </a:xfrm>
          <a:prstGeom prst="rect">
            <a:avLst/>
          </a:prstGeom>
          <a:ln>
            <a:noFill/>
          </a:ln>
        </p:spPr>
      </p:pic>
      <p:pic>
        <p:nvPicPr>
          <p:cNvPr id="86" name="Obraz 5" descr=""/>
          <p:cNvPicPr/>
          <p:nvPr/>
        </p:nvPicPr>
        <p:blipFill>
          <a:blip r:embed="rId2"/>
          <a:stretch/>
        </p:blipFill>
        <p:spPr>
          <a:xfrm>
            <a:off x="928800" y="14292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714240" y="1357200"/>
            <a:ext cx="7857720" cy="5300280"/>
          </a:xfrm>
          <a:prstGeom prst="rect">
            <a:avLst/>
          </a:prstGeom>
          <a:ln>
            <a:noFill/>
          </a:ln>
        </p:spPr>
      </p:pic>
      <p:pic>
        <p:nvPicPr>
          <p:cNvPr id="117" name="Obraz 2" descr=""/>
          <p:cNvPicPr/>
          <p:nvPr/>
        </p:nvPicPr>
        <p:blipFill>
          <a:blip r:embed="rId2"/>
          <a:stretch/>
        </p:blipFill>
        <p:spPr>
          <a:xfrm>
            <a:off x="78588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857160" y="1571760"/>
            <a:ext cx="7500600" cy="5030280"/>
          </a:xfrm>
          <a:prstGeom prst="rect">
            <a:avLst/>
          </a:prstGeom>
          <a:ln>
            <a:noFill/>
          </a:ln>
        </p:spPr>
      </p:pic>
      <p:pic>
        <p:nvPicPr>
          <p:cNvPr id="119" name="Obraz 2" descr=""/>
          <p:cNvPicPr/>
          <p:nvPr/>
        </p:nvPicPr>
        <p:blipFill>
          <a:blip r:embed="rId2"/>
          <a:stretch/>
        </p:blipFill>
        <p:spPr>
          <a:xfrm>
            <a:off x="785880" y="14292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1357200"/>
            <a:ext cx="83577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</a:rPr>
              <a:t>Kilka ciekawostek: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500040" y="1857240"/>
            <a:ext cx="8072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trike="noStrike">
                <a:solidFill>
                  <a:srgbClr val="000000"/>
                </a:solidFill>
                <a:latin typeface="Calibri"/>
              </a:rPr>
              <a:t>w Irlandii obowiązuje ruch lewostronny</a:t>
            </a:r>
            <a:endParaRPr/>
          </a:p>
        </p:txBody>
      </p:sp>
      <p:pic>
        <p:nvPicPr>
          <p:cNvPr id="122" name="Picture 4" descr=""/>
          <p:cNvPicPr/>
          <p:nvPr/>
        </p:nvPicPr>
        <p:blipFill>
          <a:blip r:embed="rId1"/>
          <a:stretch/>
        </p:blipFill>
        <p:spPr>
          <a:xfrm>
            <a:off x="1571760" y="2500200"/>
            <a:ext cx="6429240" cy="3949560"/>
          </a:xfrm>
          <a:prstGeom prst="rect">
            <a:avLst/>
          </a:prstGeom>
          <a:ln>
            <a:noFill/>
          </a:ln>
        </p:spPr>
      </p:pic>
      <p:pic>
        <p:nvPicPr>
          <p:cNvPr id="123" name="Obraz 5" descr=""/>
          <p:cNvPicPr/>
          <p:nvPr/>
        </p:nvPicPr>
        <p:blipFill>
          <a:blip r:embed="rId2"/>
          <a:stretch/>
        </p:blipFill>
        <p:spPr>
          <a:xfrm>
            <a:off x="85716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57120" y="1428840"/>
            <a:ext cx="8643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trike="noStrike">
                <a:solidFill>
                  <a:srgbClr val="000000"/>
                </a:solidFill>
                <a:latin typeface="Calibri"/>
              </a:rPr>
              <a:t>umywalki mają dwa krany (woda ciepła i zimna)</a:t>
            </a:r>
            <a:endParaRPr/>
          </a:p>
        </p:txBody>
      </p:sp>
      <p:pic>
        <p:nvPicPr>
          <p:cNvPr id="125" name="Picture 6" descr=""/>
          <p:cNvPicPr/>
          <p:nvPr/>
        </p:nvPicPr>
        <p:blipFill>
          <a:blip r:embed="rId1"/>
          <a:stretch/>
        </p:blipFill>
        <p:spPr>
          <a:xfrm>
            <a:off x="857160" y="2071800"/>
            <a:ext cx="7684920" cy="4314600"/>
          </a:xfrm>
          <a:prstGeom prst="rect">
            <a:avLst/>
          </a:prstGeom>
          <a:ln>
            <a:noFill/>
          </a:ln>
        </p:spPr>
      </p:pic>
      <p:pic>
        <p:nvPicPr>
          <p:cNvPr id="126" name="Obraz 4" descr=""/>
          <p:cNvPicPr/>
          <p:nvPr/>
        </p:nvPicPr>
        <p:blipFill>
          <a:blip r:embed="rId2"/>
          <a:stretch/>
        </p:blipFill>
        <p:spPr>
          <a:xfrm>
            <a:off x="85716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14200" y="1428840"/>
            <a:ext cx="8500680" cy="89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  <a:buFont typeface="Wingdings" charset="2"/>
              <a:buChar char="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kontakty do prądu posiadają trzy dziurki (sprzęt przywieziony z kraju wymaga zmiany wtyczki) </a:t>
            </a:r>
            <a:endParaRPr/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2000160" y="2786040"/>
            <a:ext cx="5705280" cy="3742920"/>
          </a:xfrm>
          <a:prstGeom prst="rect">
            <a:avLst/>
          </a:prstGeom>
          <a:ln>
            <a:noFill/>
          </a:ln>
        </p:spPr>
      </p:pic>
      <p:pic>
        <p:nvPicPr>
          <p:cNvPr id="129" name="Obraz 3" descr=""/>
          <p:cNvPicPr/>
          <p:nvPr/>
        </p:nvPicPr>
        <p:blipFill>
          <a:blip r:embed="rId2"/>
          <a:stretch/>
        </p:blipFill>
        <p:spPr>
          <a:xfrm>
            <a:off x="71424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85880" y="1500120"/>
            <a:ext cx="7500600" cy="89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gdy będziemy musieli coś zapisać ważne jest, aby cyfrę 7 zapisywać bez krzyżyka. W Polsce pisuje się 7 przekreśloną</a:t>
            </a:r>
            <a:endParaRPr/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2714760" y="2928960"/>
            <a:ext cx="3642840" cy="3642840"/>
          </a:xfrm>
          <a:prstGeom prst="rect">
            <a:avLst/>
          </a:prstGeom>
          <a:ln>
            <a:noFill/>
          </a:ln>
        </p:spPr>
      </p:pic>
      <p:pic>
        <p:nvPicPr>
          <p:cNvPr id="132" name="Obraz 4" descr=""/>
          <p:cNvPicPr/>
          <p:nvPr/>
        </p:nvPicPr>
        <p:blipFill>
          <a:blip r:embed="rId2"/>
          <a:stretch/>
        </p:blipFill>
        <p:spPr>
          <a:xfrm>
            <a:off x="785880" y="14292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0040" y="1428840"/>
            <a:ext cx="821484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W angielskich klubach i pubach można się bawić jedynie do północy.              O 23 na dźwięk dzwonka zamawia się ostatnią kolejkę, by o północy opuścić miejsce zabawy. </a:t>
            </a:r>
            <a:endParaRPr/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3214800" y="3286080"/>
            <a:ext cx="3214440" cy="3214440"/>
          </a:xfrm>
          <a:prstGeom prst="rect">
            <a:avLst/>
          </a:prstGeom>
          <a:ln>
            <a:noFill/>
          </a:ln>
        </p:spPr>
      </p:pic>
      <p:pic>
        <p:nvPicPr>
          <p:cNvPr id="135" name="Obraz 4" descr=""/>
          <p:cNvPicPr/>
          <p:nvPr/>
        </p:nvPicPr>
        <p:blipFill>
          <a:blip r:embed="rId2"/>
          <a:stretch/>
        </p:blipFill>
        <p:spPr>
          <a:xfrm>
            <a:off x="78588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42920" y="2428920"/>
            <a:ext cx="8500680" cy="185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rozmów o religii, 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konflikcie w Irlandii Północnej </a:t>
            </a:r>
            <a:endParaRPr/>
          </a:p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różnicach między brytyjską a irlandzką angielszczyzną. Zasada tyczy się szczególnie przypadkowo spotkanych ludzi. 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142920" y="1785960"/>
            <a:ext cx="7357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</a:rPr>
              <a:t>Należy unikać: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6429240" y="4357800"/>
            <a:ext cx="2242800" cy="2242800"/>
          </a:xfrm>
          <a:prstGeom prst="rect">
            <a:avLst/>
          </a:prstGeom>
          <a:ln>
            <a:noFill/>
          </a:ln>
        </p:spPr>
      </p:pic>
      <p:pic>
        <p:nvPicPr>
          <p:cNvPr id="139" name="Obraz 5" descr=""/>
          <p:cNvPicPr/>
          <p:nvPr/>
        </p:nvPicPr>
        <p:blipFill>
          <a:blip r:embed="rId2"/>
          <a:stretch/>
        </p:blipFill>
        <p:spPr>
          <a:xfrm>
            <a:off x="71424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28760" y="1714320"/>
            <a:ext cx="8286480" cy="169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pokazywanie liczby dwa poprzez podnoszenie dwóch palców z grzbietem dłoni zwróconym ku rozmówcy jest surowo zabronione! Jest to równoznaczne z pokazaniem środkowego palca. Jednak warto pamiętać, że podnoszenie dwóch palców, gdy grzbiet dłoni zwrócimy w innym kierunku niż rozmówca, jest całkowicie akceptowane. </a:t>
            </a:r>
            <a:endParaRPr/>
          </a:p>
        </p:txBody>
      </p:sp>
      <p:pic>
        <p:nvPicPr>
          <p:cNvPr id="141" name="Picture 4" descr=""/>
          <p:cNvPicPr/>
          <p:nvPr/>
        </p:nvPicPr>
        <p:blipFill>
          <a:blip r:embed="rId1"/>
          <a:stretch/>
        </p:blipFill>
        <p:spPr>
          <a:xfrm>
            <a:off x="5500800" y="3500280"/>
            <a:ext cx="2499840" cy="2994480"/>
          </a:xfrm>
          <a:prstGeom prst="rect">
            <a:avLst/>
          </a:prstGeom>
          <a:ln>
            <a:noFill/>
          </a:ln>
        </p:spPr>
      </p:pic>
      <p:pic>
        <p:nvPicPr>
          <p:cNvPr id="142" name="Obraz 5" descr=""/>
          <p:cNvPicPr/>
          <p:nvPr/>
        </p:nvPicPr>
        <p:blipFill>
          <a:blip r:embed="rId2"/>
          <a:stretch/>
        </p:blipFill>
        <p:spPr>
          <a:xfrm>
            <a:off x="78588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85840" y="1428840"/>
            <a:ext cx="8500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</a:rPr>
              <a:t>Śniadanie: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1928880" y="2000160"/>
            <a:ext cx="6500520" cy="280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Śniadaniowym przysmakiem jest typowe irlandzkie full irish breakfast. Składa się z jajka sadzonego, smażonych kiełbasek i bekonu, białego i czarnego puddingu, fasolki </a:t>
            </a:r>
            <a:endParaRPr/>
          </a:p>
          <a:p>
            <a:pPr algn="just">
              <a:lnSpc>
                <a:spcPct val="150000"/>
              </a:lnSpc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w sosie pomidorowym, smażonych pieczarek </a:t>
            </a:r>
            <a:endParaRPr/>
          </a:p>
          <a:p>
            <a:pPr algn="just">
              <a:lnSpc>
                <a:spcPct val="150000"/>
              </a:lnSpc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oraz pomidora i hash brown – uderzająco podobnego do naszych placków ziemniaczanych.</a:t>
            </a:r>
            <a:endParaRPr/>
          </a:p>
        </p:txBody>
      </p:sp>
      <p:pic>
        <p:nvPicPr>
          <p:cNvPr id="145" name="Obraz 3" descr=""/>
          <p:cNvPicPr/>
          <p:nvPr/>
        </p:nvPicPr>
        <p:blipFill>
          <a:blip r:embed="rId1"/>
          <a:stretch/>
        </p:blipFill>
        <p:spPr>
          <a:xfrm>
            <a:off x="785880" y="14292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0" descr=""/>
          <p:cNvPicPr/>
          <p:nvPr/>
        </p:nvPicPr>
        <p:blipFill>
          <a:blip r:embed="rId1"/>
          <a:stretch/>
        </p:blipFill>
        <p:spPr>
          <a:xfrm>
            <a:off x="1000080" y="1428840"/>
            <a:ext cx="3071520" cy="513396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4643280" y="2000160"/>
            <a:ext cx="3785760" cy="398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trike="noStrike">
                <a:solidFill>
                  <a:srgbClr val="000000"/>
                </a:solidFill>
                <a:latin typeface="Calibri"/>
              </a:rPr>
              <a:t>Zjednoczone Królestwo tworzą: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3200" strike="noStrike">
                <a:solidFill>
                  <a:srgbClr val="000000"/>
                </a:solidFill>
                <a:latin typeface="Calibri"/>
              </a:rPr>
              <a:t>Wielka Brytania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pl-PL" sz="32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3200" strike="noStrike">
                <a:solidFill>
                  <a:srgbClr val="000000"/>
                </a:solidFill>
                <a:latin typeface="Calibri"/>
              </a:rPr>
              <a:t>Irlandia Północna</a:t>
            </a:r>
            <a:endParaRPr/>
          </a:p>
        </p:txBody>
      </p:sp>
      <p:pic>
        <p:nvPicPr>
          <p:cNvPr id="89" name="Obraz 5" descr=""/>
          <p:cNvPicPr/>
          <p:nvPr/>
        </p:nvPicPr>
        <p:blipFill>
          <a:blip r:embed="rId2"/>
          <a:stretch/>
        </p:blipFill>
        <p:spPr>
          <a:xfrm>
            <a:off x="78588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47" name="Obraz 2" descr=""/>
          <p:cNvPicPr/>
          <p:nvPr/>
        </p:nvPicPr>
        <p:blipFill>
          <a:blip r:embed="rId2"/>
          <a:stretch/>
        </p:blipFill>
        <p:spPr>
          <a:xfrm>
            <a:off x="928800" y="0"/>
            <a:ext cx="7357680" cy="64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14200" y="1500120"/>
            <a:ext cx="6857640" cy="232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pieczona fasolka w sosie pomidorowym, smażone kiełbaski, bekon, jajka, pomidory, grzyby. Do tego podawane jest tradycyjne pieczywo, takie jak chleb sodowy lub potato farls- rodzaj pieczywa, w którym część mąki zastąpiono tłuczonymi ziemniakami. </a:t>
            </a:r>
            <a:endParaRPr/>
          </a:p>
        </p:txBody>
      </p:sp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4000320" y="3429000"/>
            <a:ext cx="4604040" cy="3024000"/>
          </a:xfrm>
          <a:prstGeom prst="rect">
            <a:avLst/>
          </a:prstGeom>
          <a:ln>
            <a:noFill/>
          </a:ln>
        </p:spPr>
      </p:pic>
      <p:pic>
        <p:nvPicPr>
          <p:cNvPr id="150" name="Obraz 4" descr=""/>
          <p:cNvPicPr/>
          <p:nvPr/>
        </p:nvPicPr>
        <p:blipFill>
          <a:blip r:embed="rId2"/>
          <a:stretch/>
        </p:blipFill>
        <p:spPr>
          <a:xfrm>
            <a:off x="785880" y="28584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2071800" y="1428840"/>
            <a:ext cx="5214600" cy="474372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1714320" y="6257880"/>
            <a:ext cx="5714640" cy="5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300" strike="noStrike">
                <a:solidFill>
                  <a:srgbClr val="000000"/>
                </a:solidFill>
                <a:latin typeface="Calibri"/>
              </a:rPr>
              <a:t>Irish stew</a:t>
            </a:r>
            <a:endParaRPr/>
          </a:p>
        </p:txBody>
      </p:sp>
      <p:pic>
        <p:nvPicPr>
          <p:cNvPr id="153" name="Obraz 3" descr=""/>
          <p:cNvPicPr/>
          <p:nvPr/>
        </p:nvPicPr>
        <p:blipFill>
          <a:blip r:embed="rId2"/>
          <a:stretch/>
        </p:blipFill>
        <p:spPr>
          <a:xfrm>
            <a:off x="78588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"/>
          <p:cNvPicPr/>
          <p:nvPr/>
        </p:nvPicPr>
        <p:blipFill>
          <a:blip r:embed="rId1"/>
          <a:stretch/>
        </p:blipFill>
        <p:spPr>
          <a:xfrm>
            <a:off x="2286000" y="1428840"/>
            <a:ext cx="4571640" cy="444708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3652200" y="6286680"/>
            <a:ext cx="1691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z="2800" strike="noStrike">
                <a:solidFill>
                  <a:srgbClr val="000000"/>
                </a:solidFill>
                <a:latin typeface="Calibri"/>
              </a:rPr>
              <a:t>colcannon</a:t>
            </a:r>
            <a:endParaRPr/>
          </a:p>
        </p:txBody>
      </p:sp>
      <p:pic>
        <p:nvPicPr>
          <p:cNvPr id="156" name="Obraz 3" descr=""/>
          <p:cNvPicPr/>
          <p:nvPr/>
        </p:nvPicPr>
        <p:blipFill>
          <a:blip r:embed="rId2"/>
          <a:stretch/>
        </p:blipFill>
        <p:spPr>
          <a:xfrm>
            <a:off x="85716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1428840" y="1143000"/>
            <a:ext cx="6929280" cy="519660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3581280" y="6257880"/>
            <a:ext cx="2054160" cy="5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z="3300" strike="noStrike">
                <a:solidFill>
                  <a:srgbClr val="000000"/>
                </a:solidFill>
                <a:latin typeface="Calibri"/>
              </a:rPr>
              <a:t>barmbrack</a:t>
            </a:r>
            <a:endParaRPr/>
          </a:p>
        </p:txBody>
      </p:sp>
      <p:pic>
        <p:nvPicPr>
          <p:cNvPr id="159" name="Obraz 3" descr=""/>
          <p:cNvPicPr/>
          <p:nvPr/>
        </p:nvPicPr>
        <p:blipFill>
          <a:blip r:embed="rId2"/>
          <a:stretch/>
        </p:blipFill>
        <p:spPr>
          <a:xfrm>
            <a:off x="107136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0040" y="1143000"/>
            <a:ext cx="7786440" cy="4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100" strike="noStrike">
                <a:solidFill>
                  <a:srgbClr val="000000"/>
                </a:solidFill>
                <a:latin typeface="Calibri"/>
              </a:rPr>
              <a:t>Warto spróbować: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428760" y="1643040"/>
            <a:ext cx="8143560" cy="89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  <a:buFont typeface="Wingdings" charset="2"/>
              <a:buChar char="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tradycyjny </a:t>
            </a:r>
            <a:r>
              <a:rPr b="1" lang="pl-PL" sz="2100" strike="noStrike">
                <a:solidFill>
                  <a:srgbClr val="000000"/>
                </a:solidFill>
                <a:latin typeface="Calibri"/>
              </a:rPr>
              <a:t>fish&amp;chips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 (smażony na głębokim oleju wędzony dorsz i domowe frytki z octem</a:t>
            </a:r>
            <a:r>
              <a:rPr lang="pl-PL" strike="noStrike">
                <a:solidFill>
                  <a:srgbClr val="000000"/>
                </a:solidFill>
                <a:latin typeface="Calibri"/>
              </a:rPr>
              <a:t>)  </a:t>
            </a:r>
            <a:endParaRPr/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1643040" y="2928960"/>
            <a:ext cx="6086160" cy="3742920"/>
          </a:xfrm>
          <a:prstGeom prst="rect">
            <a:avLst/>
          </a:prstGeom>
          <a:ln>
            <a:noFill/>
          </a:ln>
        </p:spPr>
      </p:pic>
      <p:pic>
        <p:nvPicPr>
          <p:cNvPr id="163" name="Obraz 4" descr=""/>
          <p:cNvPicPr/>
          <p:nvPr/>
        </p:nvPicPr>
        <p:blipFill>
          <a:blip r:embed="rId2"/>
          <a:stretch/>
        </p:blipFill>
        <p:spPr>
          <a:xfrm>
            <a:off x="85716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500040" y="1143000"/>
            <a:ext cx="3312000" cy="513504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1011600" y="6442560"/>
            <a:ext cx="1921320" cy="4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z="2100" strike="noStrike">
                <a:solidFill>
                  <a:srgbClr val="000000"/>
                </a:solidFill>
                <a:latin typeface="Calibri"/>
              </a:rPr>
              <a:t>Jameson Coffee</a:t>
            </a:r>
            <a:endParaRPr/>
          </a:p>
        </p:txBody>
      </p:sp>
      <p:pic>
        <p:nvPicPr>
          <p:cNvPr id="166" name="Picture 4" descr=""/>
          <p:cNvPicPr/>
          <p:nvPr/>
        </p:nvPicPr>
        <p:blipFill>
          <a:blip r:embed="rId2"/>
          <a:stretch/>
        </p:blipFill>
        <p:spPr>
          <a:xfrm>
            <a:off x="4417200" y="2928960"/>
            <a:ext cx="4726440" cy="314280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5941080" y="6215040"/>
            <a:ext cx="17265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z="2200" strike="noStrike">
                <a:solidFill>
                  <a:srgbClr val="000000"/>
                </a:solidFill>
                <a:latin typeface="Calibri"/>
              </a:rPr>
              <a:t>Baileys Coffe </a:t>
            </a:r>
            <a:endParaRPr/>
          </a:p>
        </p:txBody>
      </p:sp>
      <p:pic>
        <p:nvPicPr>
          <p:cNvPr id="168" name="Obraz 5" descr=""/>
          <p:cNvPicPr/>
          <p:nvPr/>
        </p:nvPicPr>
        <p:blipFill>
          <a:blip r:embed="rId3"/>
          <a:stretch/>
        </p:blipFill>
        <p:spPr>
          <a:xfrm>
            <a:off x="100008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00040" y="1428840"/>
            <a:ext cx="8000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Ziemie Irlandii Północnej obfitują w bezcenne zabytki pochodzące </a:t>
            </a:r>
            <a:r>
              <a:rPr lang="pl-PL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l-PL" strike="noStrike">
                <a:solidFill>
                  <a:srgbClr val="000000"/>
                </a:solidFill>
                <a:latin typeface="Calibri"/>
              </a:rPr>
              <a:t>z różnych etapów historii tego kraju i zachwycają wspaniałymi krajobrazami. </a:t>
            </a:r>
            <a:r>
              <a:rPr lang="pl-PL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l-PL" strike="noStrike">
                <a:solidFill>
                  <a:srgbClr val="000000"/>
                </a:solidFill>
                <a:latin typeface="Calibri"/>
              </a:rPr>
              <a:t>Dla większości turystów Belfast jest najlepszym miejscem, by rozpocząć zwiedzanie całej prowincji. W stolicy można podziwiać okazałe wiktoriańskie budynki i poznać wspaniałe zbiory Ulster Museum. </a:t>
            </a:r>
            <a:endParaRPr/>
          </a:p>
        </p:txBody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357120" y="3857760"/>
            <a:ext cx="8148240" cy="2809440"/>
          </a:xfrm>
          <a:prstGeom prst="rect">
            <a:avLst/>
          </a:prstGeom>
          <a:ln>
            <a:noFill/>
          </a:ln>
        </p:spPr>
      </p:pic>
      <p:pic>
        <p:nvPicPr>
          <p:cNvPr id="171" name="Obraz 4" descr=""/>
          <p:cNvPicPr/>
          <p:nvPr/>
        </p:nvPicPr>
        <p:blipFill>
          <a:blip r:embed="rId2"/>
          <a:stretch/>
        </p:blipFill>
        <p:spPr>
          <a:xfrm>
            <a:off x="78588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29880" y="1285920"/>
            <a:ext cx="9113760" cy="5571720"/>
          </a:xfrm>
          <a:prstGeom prst="rect">
            <a:avLst/>
          </a:prstGeom>
          <a:ln>
            <a:noFill/>
          </a:ln>
        </p:spPr>
      </p:pic>
      <p:pic>
        <p:nvPicPr>
          <p:cNvPr id="173" name="Obraz 2" descr=""/>
          <p:cNvPicPr/>
          <p:nvPr/>
        </p:nvPicPr>
        <p:blipFill>
          <a:blip r:embed="rId2"/>
          <a:stretch/>
        </p:blipFill>
        <p:spPr>
          <a:xfrm>
            <a:off x="85716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0" y="1071720"/>
            <a:ext cx="9143640" cy="5785920"/>
          </a:xfrm>
          <a:prstGeom prst="rect">
            <a:avLst/>
          </a:prstGeom>
          <a:ln>
            <a:noFill/>
          </a:ln>
        </p:spPr>
      </p:pic>
      <p:pic>
        <p:nvPicPr>
          <p:cNvPr id="175" name="Obraz 2" descr=""/>
          <p:cNvPicPr/>
          <p:nvPr/>
        </p:nvPicPr>
        <p:blipFill>
          <a:blip r:embed="rId2"/>
          <a:stretch/>
        </p:blipFill>
        <p:spPr>
          <a:xfrm>
            <a:off x="78588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357120" y="1785960"/>
            <a:ext cx="4214520" cy="421452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1928880" y="6143760"/>
            <a:ext cx="5428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</a:rPr>
              <a:t>Herb</a:t>
            </a:r>
            <a:r>
              <a:rPr lang="pl-PL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5934240" y="1428840"/>
            <a:ext cx="2124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</a:rPr>
              <a:t>God Save the Queen</a:t>
            </a:r>
            <a:endParaRPr/>
          </a:p>
        </p:txBody>
      </p:sp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5000760" y="1928880"/>
            <a:ext cx="3812760" cy="430020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5715000" y="6286680"/>
            <a:ext cx="2356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</a:rPr>
              <a:t>Hymn</a:t>
            </a:r>
            <a:endParaRPr/>
          </a:p>
        </p:txBody>
      </p:sp>
      <p:pic>
        <p:nvPicPr>
          <p:cNvPr id="95" name="Obraz 6" descr=""/>
          <p:cNvPicPr/>
          <p:nvPr/>
        </p:nvPicPr>
        <p:blipFill>
          <a:blip r:embed="rId3"/>
          <a:stretch/>
        </p:blipFill>
        <p:spPr>
          <a:xfrm>
            <a:off x="78588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9" name="Picture 8" descr=""/>
          <p:cNvPicPr/>
          <p:nvPr/>
        </p:nvPicPr>
        <p:blipFill>
          <a:blip r:embed="rId1"/>
          <a:stretch/>
        </p:blipFill>
        <p:spPr>
          <a:xfrm>
            <a:off x="0" y="714240"/>
            <a:ext cx="9143640" cy="6143400"/>
          </a:xfrm>
          <a:prstGeom prst="rect">
            <a:avLst/>
          </a:prstGeom>
          <a:ln>
            <a:noFill/>
          </a:ln>
        </p:spPr>
      </p:pic>
      <p:pic>
        <p:nvPicPr>
          <p:cNvPr id="180" name="Obraz 5" descr=""/>
          <p:cNvPicPr/>
          <p:nvPr/>
        </p:nvPicPr>
        <p:blipFill>
          <a:blip r:embed="rId2"/>
          <a:stretch/>
        </p:blipFill>
        <p:spPr>
          <a:xfrm>
            <a:off x="78588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443960" y="1500120"/>
            <a:ext cx="31651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z="4400" strike="noStrike">
                <a:solidFill>
                  <a:srgbClr val="000000"/>
                </a:solidFill>
                <a:latin typeface="Calibri"/>
              </a:rPr>
              <a:t>Londonderry</a:t>
            </a:r>
            <a:endParaRPr/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6715080" y="1428840"/>
            <a:ext cx="1999800" cy="2388240"/>
          </a:xfrm>
          <a:prstGeom prst="rect">
            <a:avLst/>
          </a:prstGeom>
          <a:ln>
            <a:noFill/>
          </a:ln>
        </p:spPr>
      </p:pic>
      <p:pic>
        <p:nvPicPr>
          <p:cNvPr id="183" name="Picture 4" descr=""/>
          <p:cNvPicPr/>
          <p:nvPr/>
        </p:nvPicPr>
        <p:blipFill>
          <a:blip r:embed="rId2"/>
          <a:stretch/>
        </p:blipFill>
        <p:spPr>
          <a:xfrm>
            <a:off x="357120" y="2643120"/>
            <a:ext cx="6214680" cy="4002120"/>
          </a:xfrm>
          <a:prstGeom prst="rect">
            <a:avLst/>
          </a:prstGeom>
          <a:ln>
            <a:noFill/>
          </a:ln>
        </p:spPr>
      </p:pic>
      <p:pic>
        <p:nvPicPr>
          <p:cNvPr id="184" name="Obraz 4" descr=""/>
          <p:cNvPicPr/>
          <p:nvPr/>
        </p:nvPicPr>
        <p:blipFill>
          <a:blip r:embed="rId3"/>
          <a:stretch/>
        </p:blipFill>
        <p:spPr>
          <a:xfrm>
            <a:off x="78588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642960" y="4071960"/>
            <a:ext cx="7929360" cy="2481840"/>
          </a:xfrm>
          <a:prstGeom prst="rect">
            <a:avLst/>
          </a:prstGeom>
          <a:ln>
            <a:noFill/>
          </a:ln>
        </p:spPr>
      </p:pic>
      <p:pic>
        <p:nvPicPr>
          <p:cNvPr id="186" name="Picture 4" descr=""/>
          <p:cNvPicPr/>
          <p:nvPr/>
        </p:nvPicPr>
        <p:blipFill>
          <a:blip r:embed="rId2"/>
          <a:stretch/>
        </p:blipFill>
        <p:spPr>
          <a:xfrm>
            <a:off x="2571840" y="1285920"/>
            <a:ext cx="4275720" cy="2671560"/>
          </a:xfrm>
          <a:prstGeom prst="rect">
            <a:avLst/>
          </a:prstGeom>
          <a:ln>
            <a:noFill/>
          </a:ln>
        </p:spPr>
      </p:pic>
      <p:pic>
        <p:nvPicPr>
          <p:cNvPr id="187" name="Obraz 3" descr=""/>
          <p:cNvPicPr/>
          <p:nvPr/>
        </p:nvPicPr>
        <p:blipFill>
          <a:blip r:embed="rId3"/>
          <a:stretch/>
        </p:blipFill>
        <p:spPr>
          <a:xfrm>
            <a:off x="78588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0" y="1000080"/>
            <a:ext cx="9143640" cy="529236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1714320" y="6257880"/>
            <a:ext cx="5571720" cy="5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300" strike="noStrike">
                <a:solidFill>
                  <a:srgbClr val="000000"/>
                </a:solidFill>
                <a:latin typeface="Calibri"/>
              </a:rPr>
              <a:t>Giants Causeway</a:t>
            </a:r>
            <a:endParaRPr/>
          </a:p>
        </p:txBody>
      </p:sp>
      <p:pic>
        <p:nvPicPr>
          <p:cNvPr id="190" name="Obraz 3" descr=""/>
          <p:cNvPicPr/>
          <p:nvPr/>
        </p:nvPicPr>
        <p:blipFill>
          <a:blip r:embed="rId2"/>
          <a:stretch/>
        </p:blipFill>
        <p:spPr>
          <a:xfrm>
            <a:off x="85716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"/>
          <p:cNvPicPr/>
          <p:nvPr/>
        </p:nvPicPr>
        <p:blipFill>
          <a:blip r:embed="rId1"/>
          <a:stretch/>
        </p:blipFill>
        <p:spPr>
          <a:xfrm>
            <a:off x="285840" y="1214280"/>
            <a:ext cx="8500680" cy="511272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1714320" y="6257880"/>
            <a:ext cx="5643360" cy="5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3300" strike="noStrike">
                <a:solidFill>
                  <a:srgbClr val="000000"/>
                </a:solidFill>
                <a:latin typeface="Calibri"/>
              </a:rPr>
              <a:t>Grainain  Fort&amp;Buncranna</a:t>
            </a:r>
            <a:endParaRPr/>
          </a:p>
        </p:txBody>
      </p:sp>
      <p:pic>
        <p:nvPicPr>
          <p:cNvPr id="193" name="Obraz 3" descr=""/>
          <p:cNvPicPr/>
          <p:nvPr/>
        </p:nvPicPr>
        <p:blipFill>
          <a:blip r:embed="rId2"/>
          <a:stretch/>
        </p:blipFill>
        <p:spPr>
          <a:xfrm>
            <a:off x="85716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"/>
          <p:cNvPicPr/>
          <p:nvPr/>
        </p:nvPicPr>
        <p:blipFill>
          <a:blip r:embed="rId1"/>
          <a:stretch/>
        </p:blipFill>
        <p:spPr>
          <a:xfrm>
            <a:off x="0" y="1071720"/>
            <a:ext cx="9143640" cy="578592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4929120" y="1571760"/>
            <a:ext cx="6000480" cy="4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300" strike="noStrike">
                <a:solidFill>
                  <a:srgbClr val="000000"/>
                </a:solidFill>
                <a:latin typeface="Calibri"/>
              </a:rPr>
              <a:t>Park Narodowy Gienveagh</a:t>
            </a:r>
            <a:endParaRPr/>
          </a:p>
        </p:txBody>
      </p:sp>
      <p:pic>
        <p:nvPicPr>
          <p:cNvPr id="196" name="Obraz 3" descr=""/>
          <p:cNvPicPr/>
          <p:nvPr/>
        </p:nvPicPr>
        <p:blipFill>
          <a:blip r:embed="rId2"/>
          <a:stretch/>
        </p:blipFill>
        <p:spPr>
          <a:xfrm>
            <a:off x="928800" y="0"/>
            <a:ext cx="7429320" cy="92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"/>
          <p:cNvPicPr/>
          <p:nvPr/>
        </p:nvPicPr>
        <p:blipFill>
          <a:blip r:embed="rId1"/>
          <a:stretch/>
        </p:blipFill>
        <p:spPr>
          <a:xfrm>
            <a:off x="0" y="928800"/>
            <a:ext cx="9143640" cy="5928840"/>
          </a:xfrm>
          <a:prstGeom prst="rect">
            <a:avLst/>
          </a:prstGeom>
          <a:ln>
            <a:noFill/>
          </a:ln>
        </p:spPr>
      </p:pic>
      <p:sp>
        <p:nvSpPr>
          <p:cNvPr id="198" name="CustomShape 1"/>
          <p:cNvSpPr/>
          <p:nvPr/>
        </p:nvSpPr>
        <p:spPr>
          <a:xfrm flipH="1" flipV="1">
            <a:off x="4256640" y="1582920"/>
            <a:ext cx="4536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Obraz 3" descr=""/>
          <p:cNvPicPr/>
          <p:nvPr/>
        </p:nvPicPr>
        <p:blipFill>
          <a:blip r:embed="rId2"/>
          <a:stretch/>
        </p:blipFill>
        <p:spPr>
          <a:xfrm>
            <a:off x="857160" y="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14200" y="1500120"/>
            <a:ext cx="77148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pl-PL" sz="2400" strike="noStrike">
                <a:solidFill>
                  <a:srgbClr val="000000"/>
                </a:solidFill>
                <a:latin typeface="Calibri"/>
              </a:rPr>
              <a:t>Podstawowe informacje: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</a:rPr>
              <a:t>Język urzędowy – angielski, irlandzki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 rot="21062400">
            <a:off x="3314160" y="2938680"/>
            <a:ext cx="5288040" cy="3528720"/>
          </a:xfrm>
          <a:prstGeom prst="rect">
            <a:avLst/>
          </a:prstGeom>
          <a:ln>
            <a:noFill/>
          </a:ln>
        </p:spPr>
      </p:pic>
      <p:pic>
        <p:nvPicPr>
          <p:cNvPr id="98" name="Obraz 4" descr=""/>
          <p:cNvPicPr/>
          <p:nvPr/>
        </p:nvPicPr>
        <p:blipFill>
          <a:blip r:embed="rId2"/>
          <a:stretch/>
        </p:blipFill>
        <p:spPr>
          <a:xfrm>
            <a:off x="78588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28760" y="1643040"/>
            <a:ext cx="7000560" cy="5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300" strike="noStrike">
                <a:solidFill>
                  <a:srgbClr val="000000"/>
                </a:solidFill>
                <a:latin typeface="Calibri"/>
              </a:rPr>
              <a:t>Jednostka monetarna: FUNT szterling </a:t>
            </a:r>
            <a:endParaRPr/>
          </a:p>
        </p:txBody>
      </p:sp>
      <p:pic>
        <p:nvPicPr>
          <p:cNvPr id="100" name="Picture 8" descr=""/>
          <p:cNvPicPr/>
          <p:nvPr/>
        </p:nvPicPr>
        <p:blipFill>
          <a:blip r:embed="rId1"/>
          <a:stretch/>
        </p:blipFill>
        <p:spPr>
          <a:xfrm rot="21412800">
            <a:off x="583920" y="2931120"/>
            <a:ext cx="8043120" cy="3311640"/>
          </a:xfrm>
          <a:prstGeom prst="rect">
            <a:avLst/>
          </a:prstGeom>
          <a:ln>
            <a:noFill/>
          </a:ln>
        </p:spPr>
      </p:pic>
      <p:pic>
        <p:nvPicPr>
          <p:cNvPr id="101" name="Obraz 3" descr=""/>
          <p:cNvPicPr/>
          <p:nvPr/>
        </p:nvPicPr>
        <p:blipFill>
          <a:blip r:embed="rId2"/>
          <a:stretch/>
        </p:blipFill>
        <p:spPr>
          <a:xfrm>
            <a:off x="785880" y="14292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785960" y="1428840"/>
            <a:ext cx="5357520" cy="59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300" strike="noStrike">
                <a:solidFill>
                  <a:srgbClr val="000000"/>
                </a:solidFill>
                <a:latin typeface="Calibri"/>
              </a:rPr>
              <a:t>Stolica: BELFAST</a:t>
            </a:r>
            <a:endParaRPr/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0" y="2143080"/>
            <a:ext cx="9143640" cy="4714560"/>
          </a:xfrm>
          <a:prstGeom prst="rect">
            <a:avLst/>
          </a:prstGeom>
          <a:ln>
            <a:noFill/>
          </a:ln>
        </p:spPr>
      </p:pic>
      <p:pic>
        <p:nvPicPr>
          <p:cNvPr id="104" name="Obraz 5" descr=""/>
          <p:cNvPicPr/>
          <p:nvPr/>
        </p:nvPicPr>
        <p:blipFill>
          <a:blip r:embed="rId2"/>
          <a:stretch/>
        </p:blipFill>
        <p:spPr>
          <a:xfrm>
            <a:off x="78588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85840" y="1500120"/>
            <a:ext cx="7786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Calibri"/>
              </a:rPr>
              <a:t>Narodowe Święta w Irlandii Północnej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428760" y="2143080"/>
            <a:ext cx="8357760" cy="42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  <a:buFont typeface="Wingdings" charset="2"/>
              <a:buChar char=""/>
            </a:pPr>
            <a:r>
              <a:rPr lang="pl-PL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Nowy Rok 1 stycznia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"/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Wielkanoc 2 dni w marcu lub w kwietniu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"/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25, 26 grudnia</a:t>
            </a:r>
            <a:endParaRPr/>
          </a:p>
          <a:p>
            <a:pPr>
              <a:lnSpc>
                <a:spcPct val="150000"/>
              </a:lnSpc>
              <a:buFont typeface="Wingdings" charset="2"/>
              <a:buChar char=""/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27 grudnia – Dzień św. Stefana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pl-PL" sz="2100" strike="noStrike">
                <a:solidFill>
                  <a:srgbClr val="000000"/>
                </a:solidFill>
                <a:latin typeface="Calibri"/>
              </a:rPr>
              <a:t>Dni wolne od pracy: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tzw. </a:t>
            </a:r>
            <a:r>
              <a:rPr b="1" i="1" lang="pl-PL" sz="2100" strike="noStrike">
                <a:solidFill>
                  <a:srgbClr val="000000"/>
                </a:solidFill>
                <a:latin typeface="Calibri"/>
              </a:rPr>
              <a:t>bank holidays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pierwszy i ostatni poniedziałek maja i ostatni poniedziałek sierpnia</a:t>
            </a:r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5500800" y="3214800"/>
            <a:ext cx="2579040" cy="2285640"/>
          </a:xfrm>
          <a:prstGeom prst="rect">
            <a:avLst/>
          </a:prstGeom>
          <a:ln>
            <a:noFill/>
          </a:ln>
        </p:spPr>
      </p:pic>
      <p:pic>
        <p:nvPicPr>
          <p:cNvPr id="108" name="Obraz 5" descr=""/>
          <p:cNvPicPr/>
          <p:nvPr/>
        </p:nvPicPr>
        <p:blipFill>
          <a:blip r:embed="rId2"/>
          <a:stretch/>
        </p:blipFill>
        <p:spPr>
          <a:xfrm>
            <a:off x="785880" y="14292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928800" y="2714760"/>
            <a:ext cx="7643520" cy="391536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1000080" y="1428840"/>
            <a:ext cx="7071840" cy="10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6500" strike="noStrike">
                <a:solidFill>
                  <a:srgbClr val="000000"/>
                </a:solidFill>
                <a:latin typeface="Calibri"/>
              </a:rPr>
              <a:t>17 marca </a:t>
            </a:r>
            <a:endParaRPr/>
          </a:p>
        </p:txBody>
      </p:sp>
      <p:pic>
        <p:nvPicPr>
          <p:cNvPr id="111" name="Obraz 3" descr=""/>
          <p:cNvPicPr/>
          <p:nvPr/>
        </p:nvPicPr>
        <p:blipFill>
          <a:blip r:embed="rId2"/>
          <a:stretch/>
        </p:blipFill>
        <p:spPr>
          <a:xfrm>
            <a:off x="785880" y="28584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642960" y="1643040"/>
            <a:ext cx="4714560" cy="424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Jest to irlandzkie święto narodowe i dzień jest dniem wolnym od pracy. Na ulicach odbywają się liczne parady i festyny, </a:t>
            </a:r>
            <a:endParaRPr/>
          </a:p>
          <a:p>
            <a:pPr algn="just">
              <a:lnSpc>
                <a:spcPct val="150000"/>
              </a:lnSpc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w których dominuje kolor zielony (symbol zielonej koniczyny). </a:t>
            </a:r>
            <a:endParaRPr/>
          </a:p>
          <a:p>
            <a:pPr algn="just">
              <a:lnSpc>
                <a:spcPct val="150000"/>
              </a:lnSpc>
            </a:pPr>
            <a:r>
              <a:rPr lang="pl-PL" sz="2100" strike="noStrike">
                <a:solidFill>
                  <a:srgbClr val="000000"/>
                </a:solidFill>
                <a:latin typeface="Calibri"/>
              </a:rPr>
              <a:t>Ludzie zbierają się tradycyjnie w pubach 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l-PL" sz="2100" strike="noStrike">
                <a:solidFill>
                  <a:srgbClr val="000000"/>
                </a:solidFill>
                <a:latin typeface="Calibri"/>
              </a:rPr>
              <a:t>i dyskotekach, aby bawić się i napić wspólnie tradycyjnego „zielonego” napoju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155520" y="-1600200"/>
            <a:ext cx="2457000" cy="333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Picture 4" descr=""/>
          <p:cNvPicPr/>
          <p:nvPr/>
        </p:nvPicPr>
        <p:blipFill>
          <a:blip r:embed="rId1"/>
          <a:stretch/>
        </p:blipFill>
        <p:spPr>
          <a:xfrm>
            <a:off x="6000840" y="2357280"/>
            <a:ext cx="2761920" cy="3543120"/>
          </a:xfrm>
          <a:prstGeom prst="rect">
            <a:avLst/>
          </a:prstGeom>
          <a:ln>
            <a:noFill/>
          </a:ln>
        </p:spPr>
      </p:pic>
      <p:pic>
        <p:nvPicPr>
          <p:cNvPr id="115" name="Obraz 4" descr=""/>
          <p:cNvPicPr/>
          <p:nvPr/>
        </p:nvPicPr>
        <p:blipFill>
          <a:blip r:embed="rId2"/>
          <a:stretch/>
        </p:blipFill>
        <p:spPr>
          <a:xfrm>
            <a:off x="857160" y="214200"/>
            <a:ext cx="7429320" cy="99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Application>LibreOffice/4.4.3.2$Windows_x86 LibreOffice_project/88805f81e9fe61362df02b9941de8e38a9b5fd16</Application>
  <Paragraphs>68</Paragraphs>
  <Company>Acer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2015-05-07T19:57:01Z</dcterms:created>
  <dc:creator>Asia</dc:creator>
  <dc:language>pl-PL</dc:language>
  <dcterms:modified xsi:type="dcterms:W3CDTF">2015-10-28T15:07:01Z</dcterms:modified>
  <cp:revision>13</cp:revision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Acer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38</vt:i4>
  </property>
</Properties>
</file>